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8" r:id="rId3"/>
    <p:sldId id="331" r:id="rId4"/>
    <p:sldId id="332" r:id="rId5"/>
    <p:sldId id="335" r:id="rId6"/>
    <p:sldId id="336" r:id="rId7"/>
    <p:sldId id="333" r:id="rId8"/>
    <p:sldId id="334" r:id="rId9"/>
    <p:sldId id="33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9" d="100"/>
          <a:sy n="119" d="100"/>
        </p:scale>
        <p:origin x="557"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hesworth" userId="ae27a8030755cc9e" providerId="LiveId" clId="{0E929501-CD7B-4362-88CE-3673FA89C033}"/>
    <pc:docChg chg="custSel modSld">
      <pc:chgData name="Mark Chesworth" userId="ae27a8030755cc9e" providerId="LiveId" clId="{0E929501-CD7B-4362-88CE-3673FA89C033}" dt="2023-11-15T13:59:34.843" v="3" actId="20577"/>
      <pc:docMkLst>
        <pc:docMk/>
      </pc:docMkLst>
      <pc:sldChg chg="addSp delSp modSp mod modMedia">
        <pc:chgData name="Mark Chesworth" userId="ae27a8030755cc9e" providerId="LiveId" clId="{0E929501-CD7B-4362-88CE-3673FA89C033}" dt="2023-11-15T13:54:18.831" v="2"/>
        <pc:sldMkLst>
          <pc:docMk/>
          <pc:sldMk cId="2500411601" sldId="256"/>
        </pc:sldMkLst>
        <pc:spChg chg="mod">
          <ac:chgData name="Mark Chesworth" userId="ae27a8030755cc9e" providerId="LiveId" clId="{0E929501-CD7B-4362-88CE-3673FA89C033}" dt="2023-11-15T13:54:17.778" v="0" actId="26606"/>
          <ac:spMkLst>
            <pc:docMk/>
            <pc:sldMk cId="2500411601" sldId="256"/>
            <ac:spMk id="2" creationId="{00000000-0000-0000-0000-000000000000}"/>
          </ac:spMkLst>
        </pc:spChg>
        <pc:spChg chg="mod">
          <ac:chgData name="Mark Chesworth" userId="ae27a8030755cc9e" providerId="LiveId" clId="{0E929501-CD7B-4362-88CE-3673FA89C033}" dt="2023-11-15T13:54:17.778" v="0" actId="26606"/>
          <ac:spMkLst>
            <pc:docMk/>
            <pc:sldMk cId="2500411601" sldId="256"/>
            <ac:spMk id="7" creationId="{00000000-0000-0000-0000-000000000000}"/>
          </ac:spMkLst>
        </pc:spChg>
        <pc:spChg chg="mod">
          <ac:chgData name="Mark Chesworth" userId="ae27a8030755cc9e" providerId="LiveId" clId="{0E929501-CD7B-4362-88CE-3673FA89C033}" dt="2023-11-15T13:54:17.778" v="0" actId="26606"/>
          <ac:spMkLst>
            <pc:docMk/>
            <pc:sldMk cId="2500411601" sldId="256"/>
            <ac:spMk id="8" creationId="{00000000-0000-0000-0000-000000000000}"/>
          </ac:spMkLst>
        </pc:spChg>
        <pc:spChg chg="del">
          <ac:chgData name="Mark Chesworth" userId="ae27a8030755cc9e" providerId="LiveId" clId="{0E929501-CD7B-4362-88CE-3673FA89C033}" dt="2023-11-15T13:54:17.778" v="0" actId="26606"/>
          <ac:spMkLst>
            <pc:docMk/>
            <pc:sldMk cId="2500411601" sldId="256"/>
            <ac:spMk id="31" creationId="{6F5A5072-7B47-4D32-B52A-4EBBF590B8A5}"/>
          </ac:spMkLst>
        </pc:spChg>
        <pc:spChg chg="del">
          <ac:chgData name="Mark Chesworth" userId="ae27a8030755cc9e" providerId="LiveId" clId="{0E929501-CD7B-4362-88CE-3673FA89C033}" dt="2023-11-15T13:54:17.778" v="0" actId="26606"/>
          <ac:spMkLst>
            <pc:docMk/>
            <pc:sldMk cId="2500411601" sldId="256"/>
            <ac:spMk id="33" creationId="{9715DAF0-AE1B-46C9-8A6B-DB2AA05AB91D}"/>
          </ac:spMkLst>
        </pc:spChg>
        <pc:spChg chg="del">
          <ac:chgData name="Mark Chesworth" userId="ae27a8030755cc9e" providerId="LiveId" clId="{0E929501-CD7B-4362-88CE-3673FA89C033}" dt="2023-11-15T13:54:17.778" v="0" actId="26606"/>
          <ac:spMkLst>
            <pc:docMk/>
            <pc:sldMk cId="2500411601" sldId="256"/>
            <ac:spMk id="35" creationId="{6016219D-510E-4184-9090-6D5578A87BD1}"/>
          </ac:spMkLst>
        </pc:spChg>
        <pc:spChg chg="del">
          <ac:chgData name="Mark Chesworth" userId="ae27a8030755cc9e" providerId="LiveId" clId="{0E929501-CD7B-4362-88CE-3673FA89C033}" dt="2023-11-15T13:54:17.778" v="0" actId="26606"/>
          <ac:spMkLst>
            <pc:docMk/>
            <pc:sldMk cId="2500411601" sldId="256"/>
            <ac:spMk id="37" creationId="{AFF4A713-7B75-4B21-90D7-5AB19547C728}"/>
          </ac:spMkLst>
        </pc:spChg>
        <pc:spChg chg="del">
          <ac:chgData name="Mark Chesworth" userId="ae27a8030755cc9e" providerId="LiveId" clId="{0E929501-CD7B-4362-88CE-3673FA89C033}" dt="2023-11-15T13:54:17.778" v="0" actId="26606"/>
          <ac:spMkLst>
            <pc:docMk/>
            <pc:sldMk cId="2500411601" sldId="256"/>
            <ac:spMk id="39" creationId="{DC631C0B-6DA6-4E57-8231-CE32B3434A7E}"/>
          </ac:spMkLst>
        </pc:spChg>
        <pc:spChg chg="del">
          <ac:chgData name="Mark Chesworth" userId="ae27a8030755cc9e" providerId="LiveId" clId="{0E929501-CD7B-4362-88CE-3673FA89C033}" dt="2023-11-15T13:54:17.778" v="0" actId="26606"/>
          <ac:spMkLst>
            <pc:docMk/>
            <pc:sldMk cId="2500411601" sldId="256"/>
            <ac:spMk id="41" creationId="{C29501E6-A978-4A61-9689-9085AF97A53A}"/>
          </ac:spMkLst>
        </pc:spChg>
        <pc:spChg chg="add">
          <ac:chgData name="Mark Chesworth" userId="ae27a8030755cc9e" providerId="LiveId" clId="{0E929501-CD7B-4362-88CE-3673FA89C033}" dt="2023-11-15T13:54:17.778" v="0" actId="26606"/>
          <ac:spMkLst>
            <pc:docMk/>
            <pc:sldMk cId="2500411601" sldId="256"/>
            <ac:spMk id="47" creationId="{C1DD1A8A-57D5-4A81-AD04-532B043C5611}"/>
          </ac:spMkLst>
        </pc:spChg>
        <pc:spChg chg="add">
          <ac:chgData name="Mark Chesworth" userId="ae27a8030755cc9e" providerId="LiveId" clId="{0E929501-CD7B-4362-88CE-3673FA89C033}" dt="2023-11-15T13:54:17.778" v="0" actId="26606"/>
          <ac:spMkLst>
            <pc:docMk/>
            <pc:sldMk cId="2500411601" sldId="256"/>
            <ac:spMk id="49" creationId="{007891EC-4501-44ED-A8C8-B11B6DB767AB}"/>
          </ac:spMkLst>
        </pc:spChg>
        <pc:picChg chg="add mod">
          <ac:chgData name="Mark Chesworth" userId="ae27a8030755cc9e" providerId="LiveId" clId="{0E929501-CD7B-4362-88CE-3673FA89C033}" dt="2023-11-15T13:54:18.831" v="2"/>
          <ac:picMkLst>
            <pc:docMk/>
            <pc:sldMk cId="2500411601" sldId="256"/>
            <ac:picMk id="43" creationId="{C042C7CC-DD37-0F14-FCEC-DD97F7C22491}"/>
          </ac:picMkLst>
        </pc:picChg>
      </pc:sldChg>
      <pc:sldChg chg="modSp mod">
        <pc:chgData name="Mark Chesworth" userId="ae27a8030755cc9e" providerId="LiveId" clId="{0E929501-CD7B-4362-88CE-3673FA89C033}" dt="2023-11-15T13:59:34.843" v="3" actId="20577"/>
        <pc:sldMkLst>
          <pc:docMk/>
          <pc:sldMk cId="2772428231" sldId="258"/>
        </pc:sldMkLst>
        <pc:spChg chg="mod">
          <ac:chgData name="Mark Chesworth" userId="ae27a8030755cc9e" providerId="LiveId" clId="{0E929501-CD7B-4362-88CE-3673FA89C033}" dt="2023-11-15T13:59:34.843" v="3" actId="20577"/>
          <ac:spMkLst>
            <pc:docMk/>
            <pc:sldMk cId="2772428231" sldId="258"/>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44563-12C5-4FD1-9A03-290967319A1C}" type="datetimeFigureOut">
              <a:rPr lang="en-GB" smtClean="0"/>
              <a:t>15/11/2023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8C4C6-AB64-4A21-9B77-FECC65906DE7}" type="slidenum">
              <a:rPr lang="en-GB" smtClean="0"/>
              <a:t>‹#›</a:t>
            </a:fld>
            <a:endParaRPr lang="en-GB" dirty="0"/>
          </a:p>
        </p:txBody>
      </p:sp>
    </p:spTree>
    <p:extLst>
      <p:ext uri="{BB962C8B-B14F-4D97-AF65-F5344CB8AC3E}">
        <p14:creationId xmlns:p14="http://schemas.microsoft.com/office/powerpoint/2010/main" val="309909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C43F41-2C8C-4AAE-851E-BBB0C903C635}" type="datetime1">
              <a:rPr lang="en-GB" smtClean="0"/>
              <a:t>15/11/2023</a:t>
            </a:fld>
            <a:endParaRPr lang="en-GB" dirty="0"/>
          </a:p>
        </p:txBody>
      </p:sp>
      <p:sp>
        <p:nvSpPr>
          <p:cNvPr id="5" name="Footer Placeholder 4"/>
          <p:cNvSpPr>
            <a:spLocks noGrp="1"/>
          </p:cNvSpPr>
          <p:nvPr>
            <p:ph type="ftr" sz="quarter" idx="11"/>
          </p:nvPr>
        </p:nvSpPr>
        <p:spPr/>
        <p:txBody>
          <a:bodyPr/>
          <a:lstStyle/>
          <a:p>
            <a:r>
              <a:rPr lang="en-GB" dirty="0"/>
              <a:t>Amadori Course</a:t>
            </a:r>
          </a:p>
        </p:txBody>
      </p:sp>
      <p:sp>
        <p:nvSpPr>
          <p:cNvPr id="6" name="Slide Number Placeholder 5"/>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181419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4693C-ECF2-46DB-AE39-F4203E938674}" type="datetime1">
              <a:rPr lang="en-GB" smtClean="0"/>
              <a:t>15/11/2023</a:t>
            </a:fld>
            <a:endParaRPr lang="en-GB" dirty="0"/>
          </a:p>
        </p:txBody>
      </p:sp>
      <p:sp>
        <p:nvSpPr>
          <p:cNvPr id="5" name="Footer Placeholder 4"/>
          <p:cNvSpPr>
            <a:spLocks noGrp="1"/>
          </p:cNvSpPr>
          <p:nvPr>
            <p:ph type="ftr" sz="quarter" idx="11"/>
          </p:nvPr>
        </p:nvSpPr>
        <p:spPr/>
        <p:txBody>
          <a:bodyPr/>
          <a:lstStyle/>
          <a:p>
            <a:r>
              <a:rPr lang="en-GB" dirty="0"/>
              <a:t>Amadori Course</a:t>
            </a:r>
          </a:p>
        </p:txBody>
      </p:sp>
      <p:sp>
        <p:nvSpPr>
          <p:cNvPr id="6" name="Slide Number Placeholder 5"/>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142536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5B4A2-550C-4D9D-B8FD-27BD144E7A78}" type="datetime1">
              <a:rPr lang="en-GB" smtClean="0"/>
              <a:t>15/11/2023</a:t>
            </a:fld>
            <a:endParaRPr lang="en-GB" dirty="0"/>
          </a:p>
        </p:txBody>
      </p:sp>
      <p:sp>
        <p:nvSpPr>
          <p:cNvPr id="5" name="Footer Placeholder 4"/>
          <p:cNvSpPr>
            <a:spLocks noGrp="1"/>
          </p:cNvSpPr>
          <p:nvPr>
            <p:ph type="ftr" sz="quarter" idx="11"/>
          </p:nvPr>
        </p:nvSpPr>
        <p:spPr/>
        <p:txBody>
          <a:bodyPr/>
          <a:lstStyle/>
          <a:p>
            <a:r>
              <a:rPr lang="en-GB" dirty="0"/>
              <a:t>Amadori Course</a:t>
            </a:r>
          </a:p>
        </p:txBody>
      </p:sp>
      <p:sp>
        <p:nvSpPr>
          <p:cNvPr id="6" name="Slide Number Placeholder 5"/>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20011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A4B99B-D554-4472-B934-8EE412497C1D}" type="datetime1">
              <a:rPr lang="en-GB" smtClean="0"/>
              <a:t>15/11/2023</a:t>
            </a:fld>
            <a:endParaRPr lang="en-GB" dirty="0"/>
          </a:p>
        </p:txBody>
      </p:sp>
      <p:sp>
        <p:nvSpPr>
          <p:cNvPr id="5" name="Footer Placeholder 4"/>
          <p:cNvSpPr>
            <a:spLocks noGrp="1"/>
          </p:cNvSpPr>
          <p:nvPr>
            <p:ph type="ftr" sz="quarter" idx="11"/>
          </p:nvPr>
        </p:nvSpPr>
        <p:spPr/>
        <p:txBody>
          <a:bodyPr/>
          <a:lstStyle/>
          <a:p>
            <a:r>
              <a:rPr lang="en-GB" dirty="0"/>
              <a:t>Amadori Course</a:t>
            </a:r>
          </a:p>
        </p:txBody>
      </p:sp>
      <p:sp>
        <p:nvSpPr>
          <p:cNvPr id="6" name="Slide Number Placeholder 5"/>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114730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0CA4FF-C631-4B6A-9BF8-DF6A6D014B98}" type="datetime1">
              <a:rPr lang="en-GB" smtClean="0"/>
              <a:t>15/11/2023</a:t>
            </a:fld>
            <a:endParaRPr lang="en-GB" dirty="0"/>
          </a:p>
        </p:txBody>
      </p:sp>
      <p:sp>
        <p:nvSpPr>
          <p:cNvPr id="5" name="Footer Placeholder 4"/>
          <p:cNvSpPr>
            <a:spLocks noGrp="1"/>
          </p:cNvSpPr>
          <p:nvPr>
            <p:ph type="ftr" sz="quarter" idx="11"/>
          </p:nvPr>
        </p:nvSpPr>
        <p:spPr/>
        <p:txBody>
          <a:bodyPr/>
          <a:lstStyle/>
          <a:p>
            <a:r>
              <a:rPr lang="en-GB" dirty="0"/>
              <a:t>Amadori Course</a:t>
            </a:r>
          </a:p>
        </p:txBody>
      </p:sp>
      <p:sp>
        <p:nvSpPr>
          <p:cNvPr id="6" name="Slide Number Placeholder 5"/>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400578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78C9F-AF05-4CC3-9D99-43D07A8A8A99}" type="datetime1">
              <a:rPr lang="en-GB" smtClean="0"/>
              <a:t>15/11/2023</a:t>
            </a:fld>
            <a:endParaRPr lang="en-GB" dirty="0"/>
          </a:p>
        </p:txBody>
      </p:sp>
      <p:sp>
        <p:nvSpPr>
          <p:cNvPr id="6" name="Footer Placeholder 5"/>
          <p:cNvSpPr>
            <a:spLocks noGrp="1"/>
          </p:cNvSpPr>
          <p:nvPr>
            <p:ph type="ftr" sz="quarter" idx="11"/>
          </p:nvPr>
        </p:nvSpPr>
        <p:spPr/>
        <p:txBody>
          <a:bodyPr/>
          <a:lstStyle/>
          <a:p>
            <a:r>
              <a:rPr lang="en-GB" dirty="0"/>
              <a:t>Amadori Course</a:t>
            </a:r>
          </a:p>
        </p:txBody>
      </p:sp>
      <p:sp>
        <p:nvSpPr>
          <p:cNvPr id="7" name="Slide Number Placeholder 6"/>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332732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C18450-131A-4AD4-8973-1BE49FDA1C72}" type="datetime1">
              <a:rPr lang="en-GB" smtClean="0"/>
              <a:t>15/11/2023</a:t>
            </a:fld>
            <a:endParaRPr lang="en-GB" dirty="0"/>
          </a:p>
        </p:txBody>
      </p:sp>
      <p:sp>
        <p:nvSpPr>
          <p:cNvPr id="8" name="Footer Placeholder 7"/>
          <p:cNvSpPr>
            <a:spLocks noGrp="1"/>
          </p:cNvSpPr>
          <p:nvPr>
            <p:ph type="ftr" sz="quarter" idx="11"/>
          </p:nvPr>
        </p:nvSpPr>
        <p:spPr/>
        <p:txBody>
          <a:bodyPr/>
          <a:lstStyle/>
          <a:p>
            <a:r>
              <a:rPr lang="en-GB" dirty="0"/>
              <a:t>Amadori Course</a:t>
            </a:r>
          </a:p>
        </p:txBody>
      </p:sp>
      <p:sp>
        <p:nvSpPr>
          <p:cNvPr id="9" name="Slide Number Placeholder 8"/>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374054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766F5-D1BE-43A3-86F0-DC28175911BF}" type="datetime1">
              <a:rPr lang="en-GB" smtClean="0"/>
              <a:t>15/11/2023</a:t>
            </a:fld>
            <a:endParaRPr lang="en-GB" dirty="0"/>
          </a:p>
        </p:txBody>
      </p:sp>
      <p:sp>
        <p:nvSpPr>
          <p:cNvPr id="4" name="Footer Placeholder 3"/>
          <p:cNvSpPr>
            <a:spLocks noGrp="1"/>
          </p:cNvSpPr>
          <p:nvPr>
            <p:ph type="ftr" sz="quarter" idx="11"/>
          </p:nvPr>
        </p:nvSpPr>
        <p:spPr/>
        <p:txBody>
          <a:bodyPr/>
          <a:lstStyle/>
          <a:p>
            <a:r>
              <a:rPr lang="en-GB" dirty="0"/>
              <a:t>Amadori Course</a:t>
            </a:r>
          </a:p>
        </p:txBody>
      </p:sp>
      <p:sp>
        <p:nvSpPr>
          <p:cNvPr id="5" name="Slide Number Placeholder 4"/>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118937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8225F-909A-4F4D-8609-61FFD449771D}" type="datetime1">
              <a:rPr lang="en-GB" smtClean="0"/>
              <a:t>15/11/2023</a:t>
            </a:fld>
            <a:endParaRPr lang="en-GB" dirty="0"/>
          </a:p>
        </p:txBody>
      </p:sp>
      <p:sp>
        <p:nvSpPr>
          <p:cNvPr id="3" name="Footer Placeholder 2"/>
          <p:cNvSpPr>
            <a:spLocks noGrp="1"/>
          </p:cNvSpPr>
          <p:nvPr>
            <p:ph type="ftr" sz="quarter" idx="11"/>
          </p:nvPr>
        </p:nvSpPr>
        <p:spPr/>
        <p:txBody>
          <a:bodyPr/>
          <a:lstStyle/>
          <a:p>
            <a:r>
              <a:rPr lang="en-GB" dirty="0"/>
              <a:t>Amadori Course</a:t>
            </a:r>
          </a:p>
        </p:txBody>
      </p:sp>
      <p:sp>
        <p:nvSpPr>
          <p:cNvPr id="4" name="Slide Number Placeholder 3"/>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118900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42A84-0321-4B72-9DCD-7F561809EEE5}" type="datetime1">
              <a:rPr lang="en-GB" smtClean="0"/>
              <a:t>15/11/2023</a:t>
            </a:fld>
            <a:endParaRPr lang="en-GB" dirty="0"/>
          </a:p>
        </p:txBody>
      </p:sp>
      <p:sp>
        <p:nvSpPr>
          <p:cNvPr id="6" name="Footer Placeholder 5"/>
          <p:cNvSpPr>
            <a:spLocks noGrp="1"/>
          </p:cNvSpPr>
          <p:nvPr>
            <p:ph type="ftr" sz="quarter" idx="11"/>
          </p:nvPr>
        </p:nvSpPr>
        <p:spPr/>
        <p:txBody>
          <a:bodyPr/>
          <a:lstStyle/>
          <a:p>
            <a:r>
              <a:rPr lang="en-GB" dirty="0"/>
              <a:t>Amadori Course</a:t>
            </a:r>
          </a:p>
        </p:txBody>
      </p:sp>
      <p:sp>
        <p:nvSpPr>
          <p:cNvPr id="7" name="Slide Number Placeholder 6"/>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375395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CEBB15-C7B5-46FE-A672-8926FEA764AA}" type="datetime1">
              <a:rPr lang="en-GB" smtClean="0"/>
              <a:t>15/11/2023</a:t>
            </a:fld>
            <a:endParaRPr lang="en-GB" dirty="0"/>
          </a:p>
        </p:txBody>
      </p:sp>
      <p:sp>
        <p:nvSpPr>
          <p:cNvPr id="6" name="Footer Placeholder 5"/>
          <p:cNvSpPr>
            <a:spLocks noGrp="1"/>
          </p:cNvSpPr>
          <p:nvPr>
            <p:ph type="ftr" sz="quarter" idx="11"/>
          </p:nvPr>
        </p:nvSpPr>
        <p:spPr/>
        <p:txBody>
          <a:bodyPr/>
          <a:lstStyle/>
          <a:p>
            <a:r>
              <a:rPr lang="en-GB" dirty="0"/>
              <a:t>Amadori Course</a:t>
            </a:r>
          </a:p>
        </p:txBody>
      </p:sp>
      <p:sp>
        <p:nvSpPr>
          <p:cNvPr id="7" name="Slide Number Placeholder 6"/>
          <p:cNvSpPr>
            <a:spLocks noGrp="1"/>
          </p:cNvSpPr>
          <p:nvPr>
            <p:ph type="sldNum" sz="quarter" idx="12"/>
          </p:nvPr>
        </p:nvSpPr>
        <p:spPr/>
        <p:txBody>
          <a:bodyPr/>
          <a:lstStyle/>
          <a:p>
            <a:fld id="{786997FF-B9A8-4162-9B9A-183FE6B03626}" type="slidenum">
              <a:rPr lang="en-GB" smtClean="0"/>
              <a:t>‹#›</a:t>
            </a:fld>
            <a:endParaRPr lang="en-GB" dirty="0"/>
          </a:p>
        </p:txBody>
      </p:sp>
    </p:spTree>
    <p:extLst>
      <p:ext uri="{BB962C8B-B14F-4D97-AF65-F5344CB8AC3E}">
        <p14:creationId xmlns:p14="http://schemas.microsoft.com/office/powerpoint/2010/main" val="351526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80039-6713-4455-A09B-0929D6FC60F2}" type="datetime1">
              <a:rPr lang="en-GB" smtClean="0"/>
              <a:t>15/11/2023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Amadori Course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97FF-B9A8-4162-9B9A-183FE6B03626}" type="slidenum">
              <a:rPr lang="en-GB" smtClean="0"/>
              <a:t>‹#›</a:t>
            </a:fld>
            <a:endParaRPr lang="en-GB" dirty="0"/>
          </a:p>
        </p:txBody>
      </p:sp>
    </p:spTree>
    <p:extLst>
      <p:ext uri="{BB962C8B-B14F-4D97-AF65-F5344CB8AC3E}">
        <p14:creationId xmlns:p14="http://schemas.microsoft.com/office/powerpoint/2010/main" val="72269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Video 42" descr="Box Packages">
            <a:extLst>
              <a:ext uri="{FF2B5EF4-FFF2-40B4-BE49-F238E27FC236}">
                <a16:creationId xmlns:a16="http://schemas.microsoft.com/office/drawing/2014/main" id="{C042C7CC-DD37-0F14-FCEC-DD97F7C2249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49" name="Rectangle 4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latin typeface="+mn-lt"/>
              </a:rPr>
              <a:t>EDM.06 Managing the Defect Process Day to Day </a:t>
            </a:r>
          </a:p>
        </p:txBody>
      </p:sp>
      <p:sp>
        <p:nvSpPr>
          <p:cNvPr id="7" name="Footer Placeholder 6"/>
          <p:cNvSpPr>
            <a:spLocks noGrp="1"/>
          </p:cNvSpPr>
          <p:nvPr>
            <p:ph type="ftr" sz="quarter" idx="11"/>
          </p:nvPr>
        </p:nvSpPr>
        <p:spPr>
          <a:xfrm>
            <a:off x="4038600" y="6356350"/>
            <a:ext cx="4114800" cy="365125"/>
          </a:xfrm>
        </p:spPr>
        <p:txBody>
          <a:bodyPr>
            <a:normAutofit/>
          </a:bodyPr>
          <a:lstStyle/>
          <a:p>
            <a:pPr>
              <a:spcAft>
                <a:spcPts val="600"/>
              </a:spcAft>
            </a:pPr>
            <a:endParaRPr lang="en-GB" dirty="0">
              <a:solidFill>
                <a:srgbClr val="FFFFFF"/>
              </a:solidFill>
            </a:endParaRP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pPr>
            <a:fld id="{786997FF-B9A8-4162-9B9A-183FE6B03626}" type="slidenum">
              <a:rPr lang="en-GB">
                <a:solidFill>
                  <a:srgbClr val="FFFFFF"/>
                </a:solidFill>
              </a:rPr>
              <a:pPr>
                <a:spcAft>
                  <a:spcPts val="600"/>
                </a:spcAft>
              </a:pPr>
              <a:t>1</a:t>
            </a:fld>
            <a:endParaRPr lang="en-GB" dirty="0">
              <a:solidFill>
                <a:srgbClr val="FFFFFF"/>
              </a:solidFill>
            </a:endParaRPr>
          </a:p>
        </p:txBody>
      </p:sp>
    </p:spTree>
    <p:extLst>
      <p:ext uri="{BB962C8B-B14F-4D97-AF65-F5344CB8AC3E}">
        <p14:creationId xmlns:p14="http://schemas.microsoft.com/office/powerpoint/2010/main" val="25004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84"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3"/>
                                        </p:tgtEl>
                                      </p:cBhvr>
                                    </p:cmd>
                                  </p:childTnLst>
                                </p:cTn>
                              </p:par>
                            </p:childTnLst>
                          </p:cTn>
                        </p:par>
                      </p:childTnLst>
                    </p:cTn>
                  </p:par>
                </p:childTnLst>
              </p:cTn>
              <p:nextCondLst>
                <p:cond evt="onClick" delay="0">
                  <p:tgtEl>
                    <p:spTgt spid="43"/>
                  </p:tgtEl>
                </p:cond>
              </p:nextCondLst>
            </p:seq>
            <p:video>
              <p:cMediaNode mute="1">
                <p:cTn id="12" repeatCount="indefinite" fill="hold" display="0">
                  <p:stCondLst>
                    <p:cond delay="indefinite"/>
                  </p:stCondLst>
                </p:cTn>
                <p:tgtEl>
                  <p:spTgt spid="4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75767" y="1188637"/>
            <a:ext cx="2988234" cy="4480726"/>
          </a:xfrm>
        </p:spPr>
        <p:txBody>
          <a:bodyPr>
            <a:normAutofit/>
          </a:bodyPr>
          <a:lstStyle/>
          <a:p>
            <a:pPr algn="r"/>
            <a:r>
              <a:rPr lang="en-GB" sz="4100" dirty="0">
                <a:latin typeface="+mn-lt"/>
              </a:rPr>
              <a:t>Introduction</a:t>
            </a:r>
          </a:p>
        </p:txBody>
      </p:sp>
      <p:sp>
        <p:nvSpPr>
          <p:cNvPr id="7" name="Footer Placeholder 6"/>
          <p:cNvSpPr>
            <a:spLocks noGrp="1"/>
          </p:cNvSpPr>
          <p:nvPr>
            <p:ph type="ftr" sz="quarter" idx="11"/>
          </p:nvPr>
        </p:nvSpPr>
        <p:spPr>
          <a:xfrm rot="5400000">
            <a:off x="-2374833" y="3246436"/>
            <a:ext cx="5607882" cy="365125"/>
          </a:xfrm>
        </p:spPr>
        <p:txBody>
          <a:bodyPr anchor="t">
            <a:normAutofit/>
          </a:bodyPr>
          <a:lstStyle/>
          <a:p>
            <a:pPr algn="l">
              <a:spcAft>
                <a:spcPts val="600"/>
              </a:spcAft>
            </a:pPr>
            <a:endParaRPr lang="en-GB" sz="1150" dirty="0">
              <a:solidFill>
                <a:schemeClr val="tx1">
                  <a:lumMod val="85000"/>
                  <a:lumOff val="15000"/>
                </a:schemeClr>
              </a:solidFill>
            </a:endParaRPr>
          </a:p>
        </p:txBody>
      </p:sp>
      <p:cxnSp>
        <p:nvCxnSpPr>
          <p:cNvPr id="48" name="Straight Connector 4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5255260" y="1648870"/>
            <a:ext cx="4702848" cy="3560260"/>
          </a:xfrm>
        </p:spPr>
        <p:txBody>
          <a:bodyPr anchor="ctr">
            <a:normAutofit/>
          </a:bodyPr>
          <a:lstStyle/>
          <a:p>
            <a:r>
              <a:rPr lang="en-GB" altLang="en-US" sz="1700" dirty="0"/>
              <a:t>If you have followed the advice set out in </a:t>
            </a:r>
            <a:r>
              <a:rPr lang="en-GB" altLang="en-US" sz="1700"/>
              <a:t>earlier sessions, </a:t>
            </a:r>
            <a:r>
              <a:rPr lang="en-GB" altLang="en-US" sz="1700" dirty="0"/>
              <a:t>you will now have</a:t>
            </a:r>
          </a:p>
          <a:p>
            <a:pPr marL="800100" lvl="1" indent="-342900">
              <a:buFont typeface="+mj-lt"/>
              <a:buAutoNum type="arabicPeriod"/>
            </a:pPr>
            <a:r>
              <a:rPr lang="en-GB" altLang="en-US" sz="1300" dirty="0"/>
              <a:t>A good format against which to raise issues</a:t>
            </a:r>
          </a:p>
          <a:p>
            <a:pPr marL="800100" lvl="1" indent="-342900">
              <a:buFont typeface="+mj-lt"/>
              <a:buAutoNum type="arabicPeriod"/>
            </a:pPr>
            <a:r>
              <a:rPr lang="en-GB" altLang="en-US" sz="1300" dirty="0"/>
              <a:t>Workflows which push different types of issue to different people throughout their lifecycle</a:t>
            </a:r>
          </a:p>
          <a:p>
            <a:pPr marL="800100" lvl="1" indent="-342900">
              <a:buFont typeface="+mj-lt"/>
              <a:buAutoNum type="arabicPeriod"/>
            </a:pPr>
            <a:r>
              <a:rPr lang="en-GB" altLang="en-US" sz="1300" dirty="0"/>
              <a:t>Reports and metrics which let you see how things are progressing and highlight problems before they get too large</a:t>
            </a:r>
          </a:p>
          <a:p>
            <a:r>
              <a:rPr lang="en-GB" altLang="en-US" sz="1700" dirty="0"/>
              <a:t>But unless you put all of these things to proper use the time and energy you have spent developing them will be largely wasted</a:t>
            </a:r>
          </a:p>
          <a:p>
            <a:pPr lvl="3"/>
            <a:endParaRPr lang="en-GB" sz="1700" dirty="0"/>
          </a:p>
        </p:txBody>
      </p:sp>
      <p:sp>
        <p:nvSpPr>
          <p:cNvPr id="8" name="Slide Number Placeholder 7"/>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786997FF-B9A8-4162-9B9A-183FE6B03626}" type="slidenum">
              <a:rPr lang="en-GB" sz="6600">
                <a:solidFill>
                  <a:srgbClr val="FFFFFF"/>
                </a:solidFill>
              </a:rPr>
              <a:pPr>
                <a:lnSpc>
                  <a:spcPct val="90000"/>
                </a:lnSpc>
                <a:spcAft>
                  <a:spcPts val="600"/>
                </a:spcAft>
              </a:pPr>
              <a:t>2</a:t>
            </a:fld>
            <a:endParaRPr lang="en-GB" sz="6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277242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ight Triangle 4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06900" y="1188637"/>
            <a:ext cx="3141430" cy="4480726"/>
          </a:xfrm>
        </p:spPr>
        <p:txBody>
          <a:bodyPr>
            <a:normAutofit/>
          </a:bodyPr>
          <a:lstStyle/>
          <a:p>
            <a:pPr algn="r"/>
            <a:r>
              <a:rPr lang="en-GB" sz="5100" dirty="0">
                <a:latin typeface="+mn-lt"/>
              </a:rPr>
              <a:t>Getting a return on your investment </a:t>
            </a:r>
          </a:p>
        </p:txBody>
      </p:sp>
      <p:sp>
        <p:nvSpPr>
          <p:cNvPr id="7" name="Footer Placeholder 6"/>
          <p:cNvSpPr>
            <a:spLocks noGrp="1"/>
          </p:cNvSpPr>
          <p:nvPr>
            <p:ph type="ftr" sz="quarter" idx="11"/>
          </p:nvPr>
        </p:nvSpPr>
        <p:spPr>
          <a:xfrm rot="5400000">
            <a:off x="-2374833" y="3246436"/>
            <a:ext cx="5607882" cy="365125"/>
          </a:xfrm>
        </p:spPr>
        <p:txBody>
          <a:bodyPr anchor="t">
            <a:normAutofit/>
          </a:bodyPr>
          <a:lstStyle/>
          <a:p>
            <a:pPr algn="l">
              <a:spcAft>
                <a:spcPts val="600"/>
              </a:spcAft>
            </a:pPr>
            <a:endParaRPr lang="en-GB" sz="1150" dirty="0">
              <a:solidFill>
                <a:schemeClr val="tx1">
                  <a:lumMod val="85000"/>
                  <a:lumOff val="15000"/>
                </a:schemeClr>
              </a:solidFill>
            </a:endParaRPr>
          </a:p>
        </p:txBody>
      </p:sp>
      <p:cxnSp>
        <p:nvCxnSpPr>
          <p:cNvPr id="50" name="Straight Connector 4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5138928" y="1338729"/>
            <a:ext cx="4795584" cy="4180542"/>
          </a:xfrm>
        </p:spPr>
        <p:txBody>
          <a:bodyPr anchor="ctr">
            <a:normAutofit/>
          </a:bodyPr>
          <a:lstStyle/>
          <a:p>
            <a:r>
              <a:rPr lang="en-GB" altLang="en-US" sz="2000" dirty="0"/>
              <a:t>This session will however show you how all these earlier elements should now combine (if used properly) to deliver a defect management process which </a:t>
            </a:r>
          </a:p>
          <a:p>
            <a:pPr marL="914400" lvl="1" indent="-457200">
              <a:buFont typeface="+mj-lt"/>
              <a:buAutoNum type="arabicPeriod"/>
            </a:pPr>
            <a:r>
              <a:rPr lang="en-GB" altLang="en-US" sz="1800" dirty="0"/>
              <a:t>Delivers issues to the right people</a:t>
            </a:r>
          </a:p>
          <a:p>
            <a:pPr marL="914400" lvl="1" indent="-457200">
              <a:buFont typeface="+mj-lt"/>
              <a:buAutoNum type="arabicPeriod"/>
            </a:pPr>
            <a:r>
              <a:rPr lang="en-GB" altLang="en-US" sz="1800" dirty="0"/>
              <a:t>Makes sure that the most important issues are looked at first</a:t>
            </a:r>
          </a:p>
          <a:p>
            <a:pPr marL="914400" lvl="1" indent="-457200">
              <a:buFont typeface="+mj-lt"/>
              <a:buAutoNum type="arabicPeriod"/>
            </a:pPr>
            <a:r>
              <a:rPr lang="en-GB" altLang="en-US" sz="1800" dirty="0"/>
              <a:t>Tracks issues through the process and highlights blockages if they occur</a:t>
            </a:r>
          </a:p>
          <a:p>
            <a:pPr marL="914400" lvl="1" indent="-457200">
              <a:buFont typeface="+mj-lt"/>
              <a:buAutoNum type="arabicPeriod"/>
            </a:pPr>
            <a:r>
              <a:rPr lang="en-GB" altLang="en-US" sz="1800" dirty="0"/>
              <a:t>Provides stakeholders with timely and accurate updates about the status of the delivery </a:t>
            </a:r>
          </a:p>
          <a:p>
            <a:pPr lvl="3"/>
            <a:endParaRPr lang="en-GB" sz="2000" dirty="0"/>
          </a:p>
        </p:txBody>
      </p:sp>
      <p:sp>
        <p:nvSpPr>
          <p:cNvPr id="8" name="Slide Number Placeholder 7"/>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786997FF-B9A8-4162-9B9A-183FE6B03626}" type="slidenum">
              <a:rPr lang="en-GB" sz="6600">
                <a:solidFill>
                  <a:srgbClr val="FFFFFF"/>
                </a:solidFill>
              </a:rPr>
              <a:pPr>
                <a:lnSpc>
                  <a:spcPct val="90000"/>
                </a:lnSpc>
                <a:spcAft>
                  <a:spcPts val="600"/>
                </a:spcAft>
              </a:pPr>
              <a:t>3</a:t>
            </a:fld>
            <a:endParaRPr lang="en-GB" sz="6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44102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86834" y="1153572"/>
            <a:ext cx="3200400" cy="4461163"/>
          </a:xfrm>
        </p:spPr>
        <p:txBody>
          <a:bodyPr>
            <a:normAutofit/>
          </a:bodyPr>
          <a:lstStyle/>
          <a:p>
            <a:pPr lvl="1"/>
            <a:r>
              <a:rPr lang="en-GB" altLang="en-US" dirty="0">
                <a:solidFill>
                  <a:srgbClr val="FFFFFF"/>
                </a:solidFill>
              </a:rPr>
              <a:t>Delivering issues to the RIGHT people</a:t>
            </a:r>
          </a:p>
        </p:txBody>
      </p:sp>
      <p:sp>
        <p:nvSpPr>
          <p:cNvPr id="68" name="Arc 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 name="Content Placeholder 4"/>
          <p:cNvSpPr>
            <a:spLocks noGrp="1"/>
          </p:cNvSpPr>
          <p:nvPr>
            <p:ph idx="1"/>
          </p:nvPr>
        </p:nvSpPr>
        <p:spPr>
          <a:xfrm>
            <a:off x="4447308" y="591344"/>
            <a:ext cx="6906491" cy="5585619"/>
          </a:xfrm>
        </p:spPr>
        <p:txBody>
          <a:bodyPr anchor="ctr">
            <a:normAutofit/>
          </a:bodyPr>
          <a:lstStyle/>
          <a:p>
            <a:r>
              <a:rPr lang="en-GB" altLang="en-US" dirty="0"/>
              <a:t>As suggested earlier in this course you  should initially assign all issues of a particular type to the manager of the team who will be responsible for its resolution</a:t>
            </a:r>
          </a:p>
          <a:p>
            <a:r>
              <a:rPr lang="en-GB" altLang="en-US" dirty="0"/>
              <a:t>So</a:t>
            </a:r>
          </a:p>
          <a:p>
            <a:pPr marL="1371600" lvl="2" indent="-457200">
              <a:buFont typeface="+mj-lt"/>
              <a:buAutoNum type="arabicPeriod"/>
            </a:pPr>
            <a:r>
              <a:rPr lang="en-GB" altLang="en-US" dirty="0"/>
              <a:t>Defects go initially to the Lead Developer</a:t>
            </a:r>
          </a:p>
          <a:p>
            <a:pPr marL="1371600" lvl="2" indent="-457200">
              <a:buFont typeface="+mj-lt"/>
              <a:buAutoNum type="arabicPeriod"/>
            </a:pPr>
            <a:r>
              <a:rPr lang="en-GB" altLang="en-US" dirty="0"/>
              <a:t>Change Requests go the relevant stakeholder(s) for review</a:t>
            </a:r>
          </a:p>
          <a:p>
            <a:pPr marL="1371600" lvl="2" indent="-457200">
              <a:buFont typeface="+mj-lt"/>
              <a:buAutoNum type="arabicPeriod"/>
            </a:pPr>
            <a:r>
              <a:rPr lang="en-GB" altLang="en-US" dirty="0"/>
              <a:t>Training Issues go to the head of the training team</a:t>
            </a:r>
          </a:p>
          <a:p>
            <a:pPr marL="1371600" lvl="2" indent="-457200">
              <a:buFont typeface="+mj-lt"/>
              <a:buAutoNum type="arabicPeriod"/>
            </a:pPr>
            <a:r>
              <a:rPr lang="en-GB" altLang="en-US" dirty="0"/>
              <a:t>Blocking Issues go initially to the team in which the issue appears to lie</a:t>
            </a:r>
          </a:p>
          <a:p>
            <a:pPr lvl="3"/>
            <a:endParaRPr lang="en-GB" dirty="0"/>
          </a:p>
        </p:txBody>
      </p:sp>
      <p:sp>
        <p:nvSpPr>
          <p:cNvPr id="7" name="Footer Placeholder 6"/>
          <p:cNvSpPr>
            <a:spLocks noGrp="1"/>
          </p:cNvSpPr>
          <p:nvPr>
            <p:ph type="ftr" sz="quarter" idx="11"/>
          </p:nvPr>
        </p:nvSpPr>
        <p:spPr>
          <a:xfrm>
            <a:off x="4038600" y="6356350"/>
            <a:ext cx="5251174" cy="365125"/>
          </a:xfrm>
        </p:spPr>
        <p:txBody>
          <a:bodyPr>
            <a:normAutofit/>
          </a:bodyPr>
          <a:lstStyle/>
          <a:p>
            <a:pPr>
              <a:spcAft>
                <a:spcPts val="600"/>
              </a:spcAft>
            </a:pPr>
            <a:r>
              <a:rPr lang="en-GB" dirty="0"/>
              <a:t>Amadori Courses: Effective Defect Management</a:t>
            </a:r>
          </a:p>
        </p:txBody>
      </p:sp>
      <p:sp>
        <p:nvSpPr>
          <p:cNvPr id="8" name="Slide Number Placeholder 7"/>
          <p:cNvSpPr>
            <a:spLocks noGrp="1"/>
          </p:cNvSpPr>
          <p:nvPr>
            <p:ph type="sldNum" sz="quarter" idx="12"/>
          </p:nvPr>
        </p:nvSpPr>
        <p:spPr>
          <a:xfrm>
            <a:off x="9541564" y="6356350"/>
            <a:ext cx="1812235" cy="365125"/>
          </a:xfrm>
        </p:spPr>
        <p:txBody>
          <a:bodyPr>
            <a:normAutofit/>
          </a:bodyPr>
          <a:lstStyle/>
          <a:p>
            <a:pPr>
              <a:spcAft>
                <a:spcPts val="600"/>
              </a:spcAft>
            </a:pPr>
            <a:fld id="{786997FF-B9A8-4162-9B9A-183FE6B03626}" type="slidenum">
              <a:rPr lang="en-GB"/>
              <a:pPr>
                <a:spcAft>
                  <a:spcPts val="600"/>
                </a:spcAft>
              </a:pPr>
              <a:t>4</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83528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Title 3"/>
          <p:cNvSpPr>
            <a:spLocks noGrp="1"/>
          </p:cNvSpPr>
          <p:nvPr>
            <p:ph type="title"/>
          </p:nvPr>
        </p:nvSpPr>
        <p:spPr>
          <a:xfrm>
            <a:off x="838200" y="838199"/>
            <a:ext cx="4191000" cy="5338763"/>
          </a:xfrm>
        </p:spPr>
        <p:txBody>
          <a:bodyPr>
            <a:normAutofit/>
          </a:bodyPr>
          <a:lstStyle/>
          <a:p>
            <a:pPr lvl="1"/>
            <a:r>
              <a:rPr lang="en-GB" altLang="en-US" sz="4400" dirty="0"/>
              <a:t>Delivering issues to the RIGHT people</a:t>
            </a:r>
          </a:p>
        </p:txBody>
      </p:sp>
      <p:sp>
        <p:nvSpPr>
          <p:cNvPr id="5" name="Content Placeholder 4"/>
          <p:cNvSpPr>
            <a:spLocks noGrp="1"/>
          </p:cNvSpPr>
          <p:nvPr>
            <p:ph idx="1"/>
          </p:nvPr>
        </p:nvSpPr>
        <p:spPr>
          <a:xfrm>
            <a:off x="5302332" y="838199"/>
            <a:ext cx="6051468" cy="5338763"/>
          </a:xfrm>
        </p:spPr>
        <p:txBody>
          <a:bodyPr anchor="ctr">
            <a:noAutofit/>
          </a:bodyPr>
          <a:lstStyle/>
          <a:p>
            <a:r>
              <a:rPr lang="en-GB" altLang="en-US" sz="2000" dirty="0"/>
              <a:t>This should generally be enough to ensure that the relevant team manger gives the issue to the person best placed to deal with it taking relevant experience and availability into account</a:t>
            </a:r>
          </a:p>
          <a:p>
            <a:r>
              <a:rPr lang="en-GB" altLang="en-US" sz="2000" dirty="0"/>
              <a:t>Signs that this may NOT be happening are as follows</a:t>
            </a:r>
          </a:p>
          <a:p>
            <a:pPr lvl="1">
              <a:buFont typeface="+mj-lt"/>
              <a:buAutoNum type="arabicPeriod"/>
            </a:pPr>
            <a:r>
              <a:rPr lang="en-GB" altLang="en-US" sz="1600" dirty="0"/>
              <a:t>Specific members of a team have a lot more or a lot fewer issues assigned to them than the other members of the team</a:t>
            </a:r>
          </a:p>
          <a:p>
            <a:pPr lvl="1">
              <a:buFont typeface="+mj-lt"/>
              <a:buAutoNum type="arabicPeriod"/>
            </a:pPr>
            <a:r>
              <a:rPr lang="en-GB" altLang="en-US" sz="1600" dirty="0"/>
              <a:t>There is no obvious correlation between the technical expertise of the assignee and the complexity of the issues which they are being assigned</a:t>
            </a:r>
          </a:p>
          <a:p>
            <a:pPr lvl="1">
              <a:buFont typeface="+mj-lt"/>
              <a:buAutoNum type="arabicPeriod"/>
            </a:pPr>
            <a:r>
              <a:rPr lang="en-GB" altLang="en-US" sz="1600" dirty="0"/>
              <a:t>Tickets seem to “stick” with some assignees much longer than the norm</a:t>
            </a:r>
          </a:p>
          <a:p>
            <a:pPr lvl="1">
              <a:buFont typeface="+mj-lt"/>
              <a:buAutoNum type="arabicPeriod"/>
            </a:pPr>
            <a:r>
              <a:rPr lang="en-GB" altLang="en-US" sz="1600" dirty="0"/>
              <a:t>New tickets are being assigned to people who are sick or on holiday </a:t>
            </a:r>
          </a:p>
          <a:p>
            <a:r>
              <a:rPr lang="en-GB" sz="2000" dirty="0"/>
              <a:t>In each and every case there may be a legitimate reason for what you seeing , but equally there may an problem present which needs resolving before it gets worse</a:t>
            </a: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pPr>
            <a:fld id="{786997FF-B9A8-4162-9B9A-183FE6B03626}" type="slidenum">
              <a:rPr lang="en-GB"/>
              <a:pPr>
                <a:spcAft>
                  <a:spcPts val="600"/>
                </a:spcAft>
              </a:pPr>
              <a:t>5</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18526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75767" y="1188637"/>
            <a:ext cx="2988234" cy="4480726"/>
          </a:xfrm>
        </p:spPr>
        <p:txBody>
          <a:bodyPr>
            <a:normAutofit/>
          </a:bodyPr>
          <a:lstStyle/>
          <a:p>
            <a:pPr lvl="1"/>
            <a:r>
              <a:rPr lang="en-GB" altLang="en-US" sz="4400" dirty="0"/>
              <a:t>Delivering issues to the RIGHT people</a:t>
            </a:r>
          </a:p>
        </p:txBody>
      </p:sp>
      <p:cxnSp>
        <p:nvCxnSpPr>
          <p:cNvPr id="37" name="Straight Connector 3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5255260" y="1648870"/>
            <a:ext cx="4702848" cy="3560260"/>
          </a:xfrm>
        </p:spPr>
        <p:txBody>
          <a:bodyPr anchor="ctr">
            <a:normAutofit/>
          </a:bodyPr>
          <a:lstStyle/>
          <a:p>
            <a:r>
              <a:rPr lang="en-GB" altLang="en-US" sz="2400" dirty="0"/>
              <a:t>If you think there is an issue in this area I would</a:t>
            </a:r>
          </a:p>
          <a:p>
            <a:pPr marL="914400" lvl="1" indent="-457200">
              <a:buFont typeface="+mj-lt"/>
              <a:buAutoNum type="arabicPeriod"/>
            </a:pPr>
            <a:r>
              <a:rPr lang="en-GB" sz="2000" dirty="0"/>
              <a:t>Discuss your concerns privately with the team lead and if there are issues work with them to fix the problems you have revealed </a:t>
            </a:r>
          </a:p>
          <a:p>
            <a:pPr marL="914400" lvl="1" indent="-457200">
              <a:buFont typeface="+mj-lt"/>
              <a:buAutoNum type="arabicPeriod"/>
            </a:pPr>
            <a:r>
              <a:rPr lang="en-GB" sz="2000" dirty="0"/>
              <a:t>If this fails to fix the situation I would suggest a quiet chat with the Program Manager to check what he wants the next step to be….</a:t>
            </a:r>
            <a:endParaRPr lang="en-GB" sz="3000" dirty="0"/>
          </a:p>
        </p:txBody>
      </p:sp>
      <p:sp>
        <p:nvSpPr>
          <p:cNvPr id="8" name="Slide Number Placeholder 7"/>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786997FF-B9A8-4162-9B9A-183FE6B03626}" type="slidenum">
              <a:rPr lang="en-GB" sz="6600">
                <a:solidFill>
                  <a:srgbClr val="FFFFFF"/>
                </a:solidFill>
              </a:rPr>
              <a:pPr>
                <a:lnSpc>
                  <a:spcPct val="90000"/>
                </a:lnSpc>
                <a:spcAft>
                  <a:spcPts val="600"/>
                </a:spcAft>
              </a:pPr>
              <a:t>6</a:t>
            </a:fld>
            <a:endParaRPr lang="en-GB" sz="6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138540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4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285240" y="1050595"/>
            <a:ext cx="8074815" cy="1618489"/>
          </a:xfrm>
        </p:spPr>
        <p:txBody>
          <a:bodyPr anchor="ctr">
            <a:normAutofit/>
          </a:bodyPr>
          <a:lstStyle/>
          <a:p>
            <a:r>
              <a:rPr lang="en-GB" sz="5000" dirty="0">
                <a:latin typeface="+mn-lt"/>
              </a:rPr>
              <a:t>Making sure the right issues get looked at first </a:t>
            </a:r>
          </a:p>
        </p:txBody>
      </p:sp>
      <p:sp>
        <p:nvSpPr>
          <p:cNvPr id="5" name="Content Placeholder 4"/>
          <p:cNvSpPr>
            <a:spLocks noGrp="1"/>
          </p:cNvSpPr>
          <p:nvPr>
            <p:ph idx="1"/>
          </p:nvPr>
        </p:nvSpPr>
        <p:spPr>
          <a:xfrm>
            <a:off x="1285240" y="2969469"/>
            <a:ext cx="8074815" cy="2800395"/>
          </a:xfrm>
        </p:spPr>
        <p:txBody>
          <a:bodyPr anchor="t">
            <a:normAutofit/>
          </a:bodyPr>
          <a:lstStyle/>
          <a:p>
            <a:r>
              <a:rPr lang="en-GB" altLang="en-US" sz="1300" dirty="0"/>
              <a:t>Generally speaking, the biggest issues are often the most complex and therefore take longer to fix</a:t>
            </a:r>
          </a:p>
          <a:p>
            <a:r>
              <a:rPr lang="en-GB" altLang="en-US" sz="1300" dirty="0"/>
              <a:t>But these are the issues which are most critical to the success of the delivery</a:t>
            </a:r>
          </a:p>
          <a:p>
            <a:r>
              <a:rPr lang="en-GB" altLang="en-US" sz="1300" dirty="0"/>
              <a:t>So when reviewing progress, you should always check for the following</a:t>
            </a:r>
          </a:p>
          <a:p>
            <a:pPr lvl="1"/>
            <a:r>
              <a:rPr lang="en-GB" sz="1300" dirty="0"/>
              <a:t>That critical and high issues are being worked on before other issues assigned to that person </a:t>
            </a:r>
          </a:p>
          <a:p>
            <a:pPr lvl="1"/>
            <a:r>
              <a:rPr lang="en-GB" sz="1300" dirty="0"/>
              <a:t>That developers don’t pad out 1 critical issue with 5 or 6 more minor issues from the same area </a:t>
            </a:r>
          </a:p>
          <a:p>
            <a:r>
              <a:rPr lang="en-GB" sz="1300" dirty="0"/>
              <a:t>Developers will say it is more efficient to do that, but they will be wrong as any time spent working on medium and low issues in preference to critical and high issues is time which be focused on the areas of greatest criticality not the tickets the developer finds easiest to address</a:t>
            </a:r>
          </a:p>
          <a:p>
            <a:r>
              <a:rPr lang="en-GB" sz="1300" dirty="0"/>
              <a:t>And if things go to plan there should be plenty of time in the weeks immediately befoe go live for less vital issues to be worked in and fixed </a:t>
            </a:r>
          </a:p>
        </p:txBody>
      </p:sp>
      <p:sp>
        <p:nvSpPr>
          <p:cNvPr id="8" name="Slide Number Placeholder 7"/>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786997FF-B9A8-4162-9B9A-183FE6B03626}" type="slidenum">
              <a:rPr lang="en-GB" sz="6600" smtClean="0">
                <a:solidFill>
                  <a:srgbClr val="FFFFFF"/>
                </a:solidFill>
              </a:rPr>
              <a:pPr>
                <a:lnSpc>
                  <a:spcPct val="90000"/>
                </a:lnSpc>
                <a:spcAft>
                  <a:spcPts val="600"/>
                </a:spcAft>
              </a:pPr>
              <a:t>7</a:t>
            </a:fld>
            <a:endParaRPr lang="en-GB" sz="6600"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315163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1403165" y="322997"/>
            <a:ext cx="9412686" cy="1322887"/>
          </a:xfrm>
        </p:spPr>
        <p:txBody>
          <a:bodyPr>
            <a:noAutofit/>
          </a:bodyPr>
          <a:lstStyle/>
          <a:p>
            <a:pPr lvl="1"/>
            <a:r>
              <a:rPr lang="en-GB" altLang="en-US" sz="4400" dirty="0"/>
              <a:t>Tracking Issues through the Process</a:t>
            </a:r>
          </a:p>
        </p:txBody>
      </p:sp>
      <p:sp>
        <p:nvSpPr>
          <p:cNvPr id="5" name="Content Placeholder 4"/>
          <p:cNvSpPr>
            <a:spLocks noGrp="1"/>
          </p:cNvSpPr>
          <p:nvPr>
            <p:ph idx="1"/>
          </p:nvPr>
        </p:nvSpPr>
        <p:spPr>
          <a:xfrm>
            <a:off x="1137034" y="2194102"/>
            <a:ext cx="6573951" cy="3908585"/>
          </a:xfrm>
        </p:spPr>
        <p:txBody>
          <a:bodyPr>
            <a:normAutofit/>
          </a:bodyPr>
          <a:lstStyle/>
          <a:p>
            <a:r>
              <a:rPr lang="en-GB" altLang="en-US" sz="1900" dirty="0"/>
              <a:t>Your test management tool should tell the date at which an issue entered its current status.  If an issue has not moved for more than 5 working days and there is no explanation as to why on the ticket you should </a:t>
            </a:r>
          </a:p>
          <a:p>
            <a:pPr marL="914400" lvl="1" indent="-457200">
              <a:buFont typeface="+mj-lt"/>
              <a:buAutoNum type="arabicPeriod"/>
            </a:pPr>
            <a:r>
              <a:rPr lang="en-GB" altLang="en-US" sz="1900" dirty="0"/>
              <a:t>Check with the person it is assigned to as to what the problem is</a:t>
            </a:r>
          </a:p>
          <a:p>
            <a:pPr marL="914400" lvl="1" indent="-457200">
              <a:buFont typeface="+mj-lt"/>
              <a:buAutoNum type="arabicPeriod"/>
            </a:pPr>
            <a:r>
              <a:rPr lang="en-GB" altLang="en-US" sz="1900" dirty="0"/>
              <a:t>Escalate the problem to project management if you decide additional help is required in getting the issue moved forward</a:t>
            </a:r>
          </a:p>
          <a:p>
            <a:r>
              <a:rPr lang="en-GB" altLang="en-US" sz="1900" dirty="0"/>
              <a:t>You should also check to see if issues are being repeatedly passed back and forth between development and test as this may also be a sign that the process is broken in some way.</a:t>
            </a:r>
          </a:p>
          <a:p>
            <a:pPr lvl="3"/>
            <a:endParaRPr lang="en-GB" sz="1900" dirty="0"/>
          </a:p>
        </p:txBody>
      </p:sp>
      <p:pic>
        <p:nvPicPr>
          <p:cNvPr id="41" name="Graphic 40" descr="Issue Tracking">
            <a:extLst>
              <a:ext uri="{FF2B5EF4-FFF2-40B4-BE49-F238E27FC236}">
                <a16:creationId xmlns:a16="http://schemas.microsoft.com/office/drawing/2014/main" id="{997C85A0-E595-DF23-960E-071AE94392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
        <p:nvSpPr>
          <p:cNvPr id="7" name="Footer Placeholder 6"/>
          <p:cNvSpPr>
            <a:spLocks noGrp="1"/>
          </p:cNvSpPr>
          <p:nvPr>
            <p:ph type="ftr" sz="quarter" idx="11"/>
          </p:nvPr>
        </p:nvSpPr>
        <p:spPr>
          <a:xfrm>
            <a:off x="4038600" y="6356350"/>
            <a:ext cx="4114800" cy="365125"/>
          </a:xfrm>
        </p:spPr>
        <p:txBody>
          <a:bodyPr>
            <a:normAutofit/>
          </a:bodyPr>
          <a:lstStyle/>
          <a:p>
            <a:pPr>
              <a:spcAft>
                <a:spcPts val="600"/>
              </a:spcAft>
            </a:pPr>
            <a:r>
              <a:rPr lang="en-GB" sz="1000" dirty="0">
                <a:solidFill>
                  <a:schemeClr val="tx1">
                    <a:lumMod val="50000"/>
                    <a:lumOff val="50000"/>
                  </a:schemeClr>
                </a:solidFill>
              </a:rPr>
              <a:t>Amadori Courses: Effective Defect Management</a:t>
            </a: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pPr>
            <a:fld id="{786997FF-B9A8-4162-9B9A-183FE6B03626}" type="slidenum">
              <a:rPr lang="en-GB" sz="1000">
                <a:solidFill>
                  <a:schemeClr val="tx1">
                    <a:lumMod val="50000"/>
                    <a:lumOff val="50000"/>
                  </a:schemeClr>
                </a:solidFill>
              </a:rPr>
              <a:pPr>
                <a:spcAft>
                  <a:spcPts val="600"/>
                </a:spcAft>
              </a:pPr>
              <a:t>8</a:t>
            </a:fld>
            <a:endParaRPr lang="en-GB" sz="1000" dirty="0">
              <a:solidFill>
                <a:schemeClr val="tx1">
                  <a:lumMod val="50000"/>
                  <a:lumOff val="50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306737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5" name="Rectangle 4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Rectangle 4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043631" y="809898"/>
            <a:ext cx="9942716" cy="1554480"/>
          </a:xfrm>
        </p:spPr>
        <p:txBody>
          <a:bodyPr anchor="ctr">
            <a:normAutofit/>
          </a:bodyPr>
          <a:lstStyle/>
          <a:p>
            <a:pPr lvl="1"/>
            <a:r>
              <a:rPr lang="en-GB" altLang="en-US" sz="4400" dirty="0"/>
              <a:t>Highlighting  Blockages if they occur</a:t>
            </a:r>
          </a:p>
        </p:txBody>
      </p:sp>
      <p:sp>
        <p:nvSpPr>
          <p:cNvPr id="5" name="Content Placeholder 4"/>
          <p:cNvSpPr>
            <a:spLocks noGrp="1"/>
          </p:cNvSpPr>
          <p:nvPr>
            <p:ph idx="1"/>
          </p:nvPr>
        </p:nvSpPr>
        <p:spPr>
          <a:xfrm>
            <a:off x="1045028" y="3017522"/>
            <a:ext cx="9941319" cy="3124658"/>
          </a:xfrm>
        </p:spPr>
        <p:txBody>
          <a:bodyPr anchor="ctr">
            <a:normAutofit lnSpcReduction="10000"/>
          </a:bodyPr>
          <a:lstStyle/>
          <a:p>
            <a:r>
              <a:rPr lang="en-GB" altLang="en-US" sz="2200" dirty="0"/>
              <a:t>On a regular basis run a report which shows what team each open issue is assigned to</a:t>
            </a:r>
          </a:p>
          <a:p>
            <a:r>
              <a:rPr lang="en-GB" altLang="en-US" sz="2200" dirty="0"/>
              <a:t>If one team seems to have an unusually large % of the total it is probably worth checking WHY with the manager of that team </a:t>
            </a:r>
          </a:p>
          <a:p>
            <a:r>
              <a:rPr lang="en-GB" altLang="en-US" sz="2200" dirty="0"/>
              <a:t>This may reveal a problem within the team or sometimes a blockage elsewhere  (for example large numbers of issues remain with developers at “Fixed” status because it has improved impossible to install the latest release into test) </a:t>
            </a:r>
          </a:p>
          <a:p>
            <a:r>
              <a:rPr lang="en-GB" altLang="en-US" sz="2200" dirty="0"/>
              <a:t>This is a topic covered in much more detail in the following Amadori course</a:t>
            </a:r>
          </a:p>
          <a:p>
            <a:pPr marL="0" indent="0" algn="ctr">
              <a:buNone/>
            </a:pPr>
            <a:r>
              <a:rPr lang="en-GB" altLang="en-US" sz="2200" dirty="0">
                <a:solidFill>
                  <a:srgbClr val="0070C0"/>
                </a:solidFill>
              </a:rPr>
              <a:t>https://www.amadori.co.uk/defectchurn</a:t>
            </a:r>
          </a:p>
          <a:p>
            <a:pPr lvl="3"/>
            <a:endParaRPr lang="en-GB" sz="2200" dirty="0"/>
          </a:p>
        </p:txBody>
      </p:sp>
      <p:cxnSp>
        <p:nvCxnSpPr>
          <p:cNvPr id="51" name="Straight Connector 5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a:xfrm>
            <a:off x="4038600" y="6492240"/>
            <a:ext cx="4114800" cy="365125"/>
          </a:xfrm>
        </p:spPr>
        <p:txBody>
          <a:bodyPr>
            <a:normAutofit/>
          </a:bodyPr>
          <a:lstStyle/>
          <a:p>
            <a:pPr>
              <a:spcAft>
                <a:spcPts val="600"/>
              </a:spcAft>
            </a:pPr>
            <a:r>
              <a:rPr lang="en-GB" dirty="0"/>
              <a:t>Amadori Courses: Effective Defect Management</a:t>
            </a:r>
          </a:p>
        </p:txBody>
      </p:sp>
      <p:sp>
        <p:nvSpPr>
          <p:cNvPr id="8" name="Slide Number Placeholder 7"/>
          <p:cNvSpPr>
            <a:spLocks noGrp="1"/>
          </p:cNvSpPr>
          <p:nvPr>
            <p:ph type="sldNum" sz="quarter" idx="12"/>
          </p:nvPr>
        </p:nvSpPr>
        <p:spPr>
          <a:xfrm>
            <a:off x="8610600" y="6492240"/>
            <a:ext cx="2743200" cy="365125"/>
          </a:xfrm>
        </p:spPr>
        <p:txBody>
          <a:bodyPr>
            <a:normAutofit/>
          </a:bodyPr>
          <a:lstStyle/>
          <a:p>
            <a:pPr>
              <a:spcAft>
                <a:spcPts val="600"/>
              </a:spcAft>
            </a:pPr>
            <a:fld id="{786997FF-B9A8-4162-9B9A-183FE6B03626}" type="slidenum">
              <a:rPr lang="en-GB"/>
              <a:pPr>
                <a:spcAft>
                  <a:spcPts val="600"/>
                </a:spcAft>
              </a:pPr>
              <a:t>9</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7" y="6237514"/>
            <a:ext cx="2184095" cy="394716"/>
          </a:xfrm>
          <a:prstGeom prst="rect">
            <a:avLst/>
          </a:prstGeom>
        </p:spPr>
      </p:pic>
    </p:spTree>
    <p:extLst>
      <p:ext uri="{BB962C8B-B14F-4D97-AF65-F5344CB8AC3E}">
        <p14:creationId xmlns:p14="http://schemas.microsoft.com/office/powerpoint/2010/main" val="3085123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887</Words>
  <Application>Microsoft Office PowerPoint</Application>
  <PresentationFormat>Widescreen</PresentationFormat>
  <Paragraphs>63</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EDM.06 Managing the Defect Process Day to Day </vt:lpstr>
      <vt:lpstr>Introduction</vt:lpstr>
      <vt:lpstr>Getting a return on your investment </vt:lpstr>
      <vt:lpstr>Delivering issues to the RIGHT people</vt:lpstr>
      <vt:lpstr>Delivering issues to the RIGHT people</vt:lpstr>
      <vt:lpstr>Delivering issues to the RIGHT people</vt:lpstr>
      <vt:lpstr>Making sure the right issues get looked at first </vt:lpstr>
      <vt:lpstr>Tracking Issues through the Process</vt:lpstr>
      <vt:lpstr>Highlighting  Blockages if they occur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Amadori Training</dc:title>
  <dc:creator>Mark Chesworth</dc:creator>
  <cp:lastModifiedBy>Mark Chesworth</cp:lastModifiedBy>
  <cp:revision>15</cp:revision>
  <dcterms:created xsi:type="dcterms:W3CDTF">2016-10-17T13:09:39Z</dcterms:created>
  <dcterms:modified xsi:type="dcterms:W3CDTF">2023-11-15T13:59:37Z</dcterms:modified>
</cp:coreProperties>
</file>